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1747256487" r:id="rId5"/>
    <p:sldId id="1747256499" r:id="rId6"/>
    <p:sldId id="1747256489" r:id="rId7"/>
    <p:sldId id="364" r:id="rId8"/>
    <p:sldId id="1747256505" r:id="rId9"/>
    <p:sldId id="1747256508" r:id="rId10"/>
    <p:sldId id="1747256515" r:id="rId11"/>
    <p:sldId id="1747256466" r:id="rId1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orient="horz" pos="144" userDrawn="1">
          <p15:clr>
            <a:srgbClr val="A4A3A4"/>
          </p15:clr>
        </p15:guide>
        <p15:guide id="5" orient="horz" pos="4128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orient="horz" pos="3888" userDrawn="1">
          <p15:clr>
            <a:srgbClr val="A4A3A4"/>
          </p15:clr>
        </p15:guide>
        <p15:guide id="8" pos="312" userDrawn="1">
          <p15:clr>
            <a:srgbClr val="A4A3A4"/>
          </p15:clr>
        </p15:guide>
        <p15:guide id="9" pos="456" userDrawn="1">
          <p15:clr>
            <a:srgbClr val="A4A3A4"/>
          </p15:clr>
        </p15:guide>
        <p15:guide id="10" pos="7224" userDrawn="1">
          <p15:clr>
            <a:srgbClr val="A4A3A4"/>
          </p15:clr>
        </p15:guide>
        <p15:guide id="11" pos="73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othy Quill" initials="TQ" lastIdx="3" clrIdx="0">
    <p:extLst>
      <p:ext uri="{19B8F6BF-5375-455C-9EA6-DF929625EA0E}">
        <p15:presenceInfo xmlns:p15="http://schemas.microsoft.com/office/powerpoint/2012/main" userId="S::tquill@clinicaloptions.com::b1dc6efb-2995-45e7-a306-57a2c67aa886" providerId="AD"/>
      </p:ext>
    </p:extLst>
  </p:cmAuthor>
  <p:cmAuthor id="2" name="Krista V. Marcello" initials="KVM" lastIdx="33" clrIdx="1">
    <p:extLst>
      <p:ext uri="{19B8F6BF-5375-455C-9EA6-DF929625EA0E}">
        <p15:presenceInfo xmlns:p15="http://schemas.microsoft.com/office/powerpoint/2012/main" userId="S::kmarcello@clinicaloptions.com::37b8c8c0-72db-41d5-bee8-1c965ee13d74" providerId="AD"/>
      </p:ext>
    </p:extLst>
  </p:cmAuthor>
  <p:cmAuthor id="3" name="CLINICALOPTIONS\tquill" initials="C" lastIdx="21" clrIdx="2">
    <p:extLst>
      <p:ext uri="{19B8F6BF-5375-455C-9EA6-DF929625EA0E}">
        <p15:presenceInfo xmlns:p15="http://schemas.microsoft.com/office/powerpoint/2012/main" userId="CLINICALOPTIONS\tqui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C8D"/>
    <a:srgbClr val="003E6C"/>
    <a:srgbClr val="E20000"/>
    <a:srgbClr val="005696"/>
    <a:srgbClr val="E97555"/>
    <a:srgbClr val="F60000"/>
    <a:srgbClr val="FF0505"/>
    <a:srgbClr val="EA0000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Estilo medio 3 - 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4" autoAdjust="0"/>
    <p:restoredTop sz="86357" autoAdjust="0"/>
  </p:normalViewPr>
  <p:slideViewPr>
    <p:cSldViewPr snapToGrid="0">
      <p:cViewPr varScale="1">
        <p:scale>
          <a:sx n="117" d="100"/>
          <a:sy n="117" d="100"/>
        </p:scale>
        <p:origin x="296" y="184"/>
      </p:cViewPr>
      <p:guideLst>
        <p:guide orient="horz" pos="1008"/>
        <p:guide pos="3840"/>
        <p:guide orient="horz" pos="240"/>
        <p:guide orient="horz" pos="144"/>
        <p:guide orient="horz" pos="4128"/>
        <p:guide orient="horz" pos="4032"/>
        <p:guide orient="horz" pos="3888"/>
        <p:guide pos="312"/>
        <p:guide pos="456"/>
        <p:guide pos="7224"/>
        <p:guide pos="7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aquinmartinez/Dropbox/21/21%20gestion/21%20transfusion%20indicadores/mortality%20myelom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Mortality by period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5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Hoja1!$E$3</c:f>
              <c:strCache>
                <c:ptCount val="1"/>
                <c:pt idx="0">
                  <c:v>%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Hoja1!$D$4:$D$5</c:f>
              <c:strCache>
                <c:ptCount val="2"/>
                <c:pt idx="0">
                  <c:v>Mortality P1</c:v>
                </c:pt>
                <c:pt idx="1">
                  <c:v>Mortatity P2</c:v>
                </c:pt>
              </c:strCache>
            </c:strRef>
          </c:cat>
          <c:val>
            <c:numRef>
              <c:f>Hoja1!$E$4:$E$5</c:f>
              <c:numCache>
                <c:formatCode>0%</c:formatCode>
                <c:ptCount val="2"/>
                <c:pt idx="0" formatCode="0.00%">
                  <c:v>0.307</c:v>
                </c:pt>
                <c:pt idx="1">
                  <c:v>0.26100000000000001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96-F149-B293-AE3D692F8B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063734031"/>
        <c:axId val="1063764799"/>
      </c:barChart>
      <c:catAx>
        <c:axId val="1063734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63764799"/>
        <c:crosses val="autoZero"/>
        <c:auto val="1"/>
        <c:lblAlgn val="ctr"/>
        <c:lblOffset val="100"/>
        <c:noMultiLvlLbl val="0"/>
      </c:catAx>
      <c:valAx>
        <c:axId val="1063764799"/>
        <c:scaling>
          <c:orientation val="minMax"/>
          <c:max val="0.5"/>
          <c:min val="0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63734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C4AEA-56A1-41BB-9C7B-4E76A6D70CCC}" type="datetimeFigureOut">
              <a:rPr lang="es-ES" smtClean="0"/>
              <a:t>15/11/21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B53CF-0DE2-48FA-8680-BF9B692240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0611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C7678-51B8-4358-A8F5-F63A6883845E}" type="datetimeFigureOut">
              <a:rPr lang="en-US" smtClean="0"/>
              <a:t>11/15/21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4C401-46D1-4E1B-BFBD-B9C77AFE332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65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Aprendidas: aún mucha incertidumbre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C401-46D1-4E1B-BFBD-B9C77AFE33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44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Aprendidas: aún mucha incertidumbre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64C401-46D1-4E1B-BFBD-B9C77AFE33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4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73CB68-B990-4C2A-90FD-A79E231345B8}" type="slidenum">
              <a:rPr lang="es-ES"/>
              <a:pPr>
                <a:defRPr/>
              </a:pPr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6290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73CB68-B990-4C2A-90FD-A79E231345B8}" type="slidenum">
              <a:rPr lang="es-ES" smtClean="0"/>
              <a:pPr>
                <a:defRPr/>
              </a:pPr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49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findings suggest that withholding (</a:t>
            </a:r>
            <a:r>
              <a:rPr lang="en-US" dirty="0" err="1"/>
              <a:t>cancelar</a:t>
            </a:r>
            <a:r>
              <a:rPr lang="en-US" dirty="0"/>
              <a:t>/</a:t>
            </a:r>
            <a:r>
              <a:rPr lang="en-US" dirty="0" err="1"/>
              <a:t>retirar</a:t>
            </a:r>
            <a:r>
              <a:rPr lang="en-US" dirty="0"/>
              <a:t>) specific effective treatments from patients with </a:t>
            </a:r>
            <a:r>
              <a:rPr lang="en-US" dirty="0" err="1"/>
              <a:t>haematological</a:t>
            </a:r>
            <a:r>
              <a:rPr lang="en-US" dirty="0"/>
              <a:t> malignancies during the COVID-19 pandemic is not justified (</a:t>
            </a:r>
            <a:r>
              <a:rPr lang="en-US" dirty="0" err="1"/>
              <a:t>quizá</a:t>
            </a:r>
            <a:r>
              <a:rPr lang="en-US" dirty="0"/>
              <a:t> anti Cd20 </a:t>
            </a:r>
            <a:r>
              <a:rPr lang="en-US" dirty="0" err="1"/>
              <a:t>en</a:t>
            </a:r>
            <a:r>
              <a:rPr lang="en-US" dirty="0"/>
              <a:t> LF </a:t>
            </a:r>
            <a:r>
              <a:rPr lang="en-US" dirty="0" err="1"/>
              <a:t>mantenimiento</a:t>
            </a:r>
            <a:r>
              <a:rPr lang="en-US" dirty="0"/>
              <a:t>…)</a:t>
            </a:r>
          </a:p>
          <a:p>
            <a:endParaRPr lang="en-US" dirty="0"/>
          </a:p>
          <a:p>
            <a:r>
              <a:rPr lang="en-US" dirty="0"/>
              <a:t>Prolonged detection of viral RNA, for up to 2 months in a subset of patients, has not been reported in the immunocompromised setting (Zheng, Fan et al. 2020). Prolonged persistence in </a:t>
            </a:r>
            <a:r>
              <a:rPr lang="en-US" dirty="0" err="1"/>
              <a:t>haematooncology</a:t>
            </a:r>
            <a:endParaRPr lang="en-US" dirty="0"/>
          </a:p>
          <a:p>
            <a:r>
              <a:rPr lang="en-US" dirty="0"/>
              <a:t>patients has significant implications for scheduling subsequent chemotherapies, shielding and self-isolation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4C401-46D1-4E1B-BFBD-B9C77AFE33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081BD8D-90B2-44AB-9FF3-1F7A441F1FAE}"/>
              </a:ext>
            </a:extLst>
          </p:cNvPr>
          <p:cNvSpPr/>
          <p:nvPr userDrawn="1"/>
        </p:nvSpPr>
        <p:spPr>
          <a:xfrm>
            <a:off x="1" y="-16330"/>
            <a:ext cx="12192000" cy="4629151"/>
          </a:xfrm>
          <a:prstGeom prst="rect">
            <a:avLst/>
          </a:prstGeom>
          <a:solidFill>
            <a:srgbClr val="CDCDCF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34810A1D-62AF-40D2-BE14-AD3A7D2918C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invGray">
          <a:xfrm>
            <a:off x="725677" y="409576"/>
            <a:ext cx="11032823" cy="2882265"/>
          </a:xfrm>
        </p:spPr>
        <p:txBody>
          <a:bodyPr/>
          <a:lstStyle>
            <a:lvl1pPr>
              <a:defRPr sz="39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7C91B4-87FC-4935-9F25-DE5E70BD8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06" y="3355525"/>
            <a:ext cx="3827419" cy="124741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565F86-5224-49AF-834C-BFD680380CA1}"/>
              </a:ext>
            </a:extLst>
          </p:cNvPr>
          <p:cNvCxnSpPr/>
          <p:nvPr userDrawn="1"/>
        </p:nvCxnSpPr>
        <p:spPr bwMode="auto">
          <a:xfrm>
            <a:off x="-22231" y="4605619"/>
            <a:ext cx="12214231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3" name="Picture 5" descr="CCO_ONC_RGB.jpg">
            <a:extLst>
              <a:ext uri="{FF2B5EF4-FFF2-40B4-BE49-F238E27FC236}">
                <a16:creationId xmlns:a16="http://schemas.microsoft.com/office/drawing/2014/main" id="{A6AEE984-4E13-41A6-A9D5-072DBE2E5A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31"/>
          <a:stretch>
            <a:fillRect/>
          </a:stretch>
        </p:blipFill>
        <p:spPr bwMode="auto">
          <a:xfrm>
            <a:off x="8150225" y="5876925"/>
            <a:ext cx="36734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4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59" y="238127"/>
            <a:ext cx="10872444" cy="1103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675" y="1513047"/>
            <a:ext cx="10877529" cy="465068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2" y="330201"/>
            <a:ext cx="11244149" cy="5250792"/>
          </a:xfrm>
          <a:prstGeom prst="rect">
            <a:avLst/>
          </a:prstGeom>
        </p:spPr>
        <p:txBody>
          <a:bodyPr anchorCtr="1"/>
          <a:lstStyle>
            <a:lvl1pPr algn="ctr">
              <a:defRPr sz="4000" b="1" cap="none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F8BDA-1A03-445B-A76B-525DE8317C18}"/>
              </a:ext>
            </a:extLst>
          </p:cNvPr>
          <p:cNvSpPr/>
          <p:nvPr userDrawn="1"/>
        </p:nvSpPr>
        <p:spPr>
          <a:xfrm>
            <a:off x="1" y="6590270"/>
            <a:ext cx="12192000" cy="267732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93BAA-8C62-4F73-8124-D4D6BEBF88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581" y="5345430"/>
            <a:ext cx="3827419" cy="124741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E97A50-08EF-437E-A636-931428B27154}"/>
              </a:ext>
            </a:extLst>
          </p:cNvPr>
          <p:cNvCxnSpPr/>
          <p:nvPr userDrawn="1"/>
        </p:nvCxnSpPr>
        <p:spPr>
          <a:xfrm>
            <a:off x="1" y="6589713"/>
            <a:ext cx="12192000" cy="0"/>
          </a:xfrm>
          <a:prstGeom prst="line">
            <a:avLst/>
          </a:prstGeom>
          <a:ln w="19050">
            <a:solidFill>
              <a:srgbClr val="7F3F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7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59" y="238127"/>
            <a:ext cx="10872445" cy="11033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1820" y="1510730"/>
            <a:ext cx="5309278" cy="46787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634" y="1510730"/>
            <a:ext cx="5229570" cy="467946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252634" y="1510730"/>
            <a:ext cx="5229570" cy="46657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759" y="238127"/>
            <a:ext cx="10872444" cy="11033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601820" y="1510730"/>
            <a:ext cx="5309278" cy="46787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24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59" y="238127"/>
            <a:ext cx="11141055" cy="11033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687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2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14351" y="4856674"/>
            <a:ext cx="11283950" cy="11559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400" b="1">
                <a:solidFill>
                  <a:srgbClr val="8B3D9A"/>
                </a:solidFill>
              </a:defRPr>
            </a:lvl1pPr>
            <a:lvl2pPr>
              <a:buFontTx/>
              <a:buNone/>
              <a:defRPr sz="2400"/>
            </a:lvl2pPr>
            <a:lvl3pPr>
              <a:buFontTx/>
              <a:buNone/>
              <a:defRPr sz="2400"/>
            </a:lvl3pPr>
            <a:lvl4pPr>
              <a:buFontTx/>
              <a:buNone/>
              <a:defRPr sz="2400"/>
            </a:lvl4pPr>
            <a:lvl5pPr>
              <a:buFontTx/>
              <a:buNone/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484" y="239715"/>
            <a:ext cx="11244016" cy="1674813"/>
          </a:xfrm>
          <a:prstGeom prst="rect">
            <a:avLst/>
          </a:prstGeom>
        </p:spPr>
        <p:txBody>
          <a:bodyPr/>
          <a:lstStyle>
            <a:lvl1pPr algn="ctr">
              <a:defRPr sz="39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09759" y="1895477"/>
            <a:ext cx="10872444" cy="26057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2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DCE80E-A528-4F84-999C-167B7BD87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06" y="3355525"/>
            <a:ext cx="3827419" cy="12474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B50470-EA3D-49B4-8F28-4C9C1E0D226A}"/>
              </a:ext>
            </a:extLst>
          </p:cNvPr>
          <p:cNvCxnSpPr/>
          <p:nvPr userDrawn="1"/>
        </p:nvCxnSpPr>
        <p:spPr bwMode="auto">
          <a:xfrm>
            <a:off x="-22231" y="4605619"/>
            <a:ext cx="12214231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Picture 5" descr="CCO_ONC_RGB.jpg">
            <a:extLst>
              <a:ext uri="{FF2B5EF4-FFF2-40B4-BE49-F238E27FC236}">
                <a16:creationId xmlns:a16="http://schemas.microsoft.com/office/drawing/2014/main" id="{A8FCC512-B9D6-45E5-83A8-5B1B4BEE14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31"/>
          <a:stretch>
            <a:fillRect/>
          </a:stretch>
        </p:blipFill>
        <p:spPr bwMode="auto">
          <a:xfrm>
            <a:off x="8150225" y="5876925"/>
            <a:ext cx="36734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97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317340-E0BA-4FDF-8095-D15504A658B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22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6">
            <a:extLst>
              <a:ext uri="{FF2B5EF4-FFF2-40B4-BE49-F238E27FC236}">
                <a16:creationId xmlns:a16="http://schemas.microsoft.com/office/drawing/2014/main" id="{1FBA405B-91D7-455B-838E-7390C471CAC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759" y="238125"/>
            <a:ext cx="10872444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7">
            <a:extLst>
              <a:ext uri="{FF2B5EF4-FFF2-40B4-BE49-F238E27FC236}">
                <a16:creationId xmlns:a16="http://schemas.microsoft.com/office/drawing/2014/main" id="{5E3FA78F-9815-470C-AAC7-65118010A9A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0231" y="1517650"/>
            <a:ext cx="10881972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28AFCB-3188-4961-AAEE-DB4C7846ECE6}"/>
              </a:ext>
            </a:extLst>
          </p:cNvPr>
          <p:cNvSpPr/>
          <p:nvPr/>
        </p:nvSpPr>
        <p:spPr>
          <a:xfrm>
            <a:off x="1" y="1"/>
            <a:ext cx="12192000" cy="144463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lumMod val="50000"/>
                </a:schemeClr>
              </a:gs>
              <a:gs pos="100000">
                <a:schemeClr val="tx1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43CC73-466D-4F58-8CB4-E7D562EE94BD}"/>
              </a:ext>
            </a:extLst>
          </p:cNvPr>
          <p:cNvCxnSpPr/>
          <p:nvPr/>
        </p:nvCxnSpPr>
        <p:spPr>
          <a:xfrm>
            <a:off x="1" y="6745288"/>
            <a:ext cx="121920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07A185B-7FCD-47CF-95BF-44DC96F2E8FE}"/>
              </a:ext>
            </a:extLst>
          </p:cNvPr>
          <p:cNvSpPr/>
          <p:nvPr userDrawn="1"/>
        </p:nvSpPr>
        <p:spPr>
          <a:xfrm>
            <a:off x="1" y="1"/>
            <a:ext cx="12192000" cy="144463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lumMod val="75000"/>
                </a:schemeClr>
              </a:gs>
              <a:gs pos="100000">
                <a:schemeClr val="tx1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77215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2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ts val="1000"/>
        </a:spcBef>
        <a:spcAft>
          <a:spcPts val="700"/>
        </a:spcAft>
        <a:buClr>
          <a:schemeClr val="bg1"/>
        </a:buClr>
        <a:buFont typeface="Wingdings" panose="05000000000000000000" pitchFamily="2" charset="2"/>
        <a:buChar char="§"/>
        <a:defRPr sz="2800">
          <a:solidFill>
            <a:schemeClr val="bg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lnSpc>
          <a:spcPct val="90000"/>
        </a:lnSpc>
        <a:spcBef>
          <a:spcPts val="10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‒"/>
        <a:defRPr sz="2600">
          <a:solidFill>
            <a:schemeClr val="bg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10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‒"/>
        <a:defRPr sz="2400">
          <a:solidFill>
            <a:schemeClr val="bg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10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‒"/>
        <a:defRPr sz="2200">
          <a:solidFill>
            <a:schemeClr val="bg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1000"/>
        </a:spcBef>
        <a:spcAft>
          <a:spcPts val="700"/>
        </a:spcAft>
        <a:buClr>
          <a:schemeClr val="bg1"/>
        </a:buClr>
        <a:buFont typeface="Arial" panose="020B0604020202020204" pitchFamily="34" charset="0"/>
        <a:buChar char="‒"/>
        <a:defRPr sz="2000">
          <a:solidFill>
            <a:schemeClr val="bg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lnSpc>
          <a:spcPct val="90000"/>
        </a:lnSpc>
        <a:spcBef>
          <a:spcPct val="35000"/>
        </a:spcBef>
        <a:spcAft>
          <a:spcPct val="25000"/>
        </a:spcAft>
        <a:buClr>
          <a:schemeClr val="accent2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90000"/>
        </a:lnSpc>
        <a:spcBef>
          <a:spcPct val="35000"/>
        </a:spcBef>
        <a:spcAft>
          <a:spcPct val="25000"/>
        </a:spcAft>
        <a:buClr>
          <a:schemeClr val="accent2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90000"/>
        </a:lnSpc>
        <a:spcBef>
          <a:spcPct val="35000"/>
        </a:spcBef>
        <a:spcAft>
          <a:spcPct val="25000"/>
        </a:spcAft>
        <a:buClr>
          <a:schemeClr val="accent2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90000"/>
        </a:lnSpc>
        <a:spcBef>
          <a:spcPct val="35000"/>
        </a:spcBef>
        <a:spcAft>
          <a:spcPct val="25000"/>
        </a:spcAft>
        <a:buClr>
          <a:schemeClr val="accent2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f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953E352-CB97-4413-BB79-3C86BB63F409}"/>
              </a:ext>
            </a:extLst>
          </p:cNvPr>
          <p:cNvSpPr/>
          <p:nvPr/>
        </p:nvSpPr>
        <p:spPr bwMode="auto">
          <a:xfrm>
            <a:off x="0" y="24042"/>
            <a:ext cx="12191999" cy="2324148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tx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4E1A5889-CB4D-455F-8B93-5252AD4AB455}"/>
              </a:ext>
            </a:extLst>
          </p:cNvPr>
          <p:cNvSpPr txBox="1">
            <a:spLocks noChangeArrowheads="1"/>
          </p:cNvSpPr>
          <p:nvPr/>
        </p:nvSpPr>
        <p:spPr>
          <a:xfrm>
            <a:off x="-96980" y="324757"/>
            <a:ext cx="12288980" cy="1226128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S" dirty="0" err="1">
                <a:solidFill>
                  <a:srgbClr val="455560"/>
                </a:solidFill>
                <a:latin typeface="+mn-lt"/>
              </a:rPr>
              <a:t>Severity</a:t>
            </a:r>
            <a:r>
              <a:rPr lang="es-ES" dirty="0">
                <a:solidFill>
                  <a:srgbClr val="455560"/>
                </a:solidFill>
                <a:latin typeface="+mn-lt"/>
              </a:rPr>
              <a:t> of Covid-19 </a:t>
            </a:r>
            <a:r>
              <a:rPr lang="es-ES" dirty="0" err="1">
                <a:solidFill>
                  <a:srgbClr val="455560"/>
                </a:solidFill>
                <a:latin typeface="+mn-lt"/>
              </a:rPr>
              <a:t>Clinical</a:t>
            </a:r>
            <a:r>
              <a:rPr lang="es-ES" dirty="0">
                <a:solidFill>
                  <a:srgbClr val="455560"/>
                </a:solidFill>
                <a:latin typeface="+mn-lt"/>
              </a:rPr>
              <a:t> </a:t>
            </a:r>
            <a:r>
              <a:rPr lang="es-ES" dirty="0" err="1">
                <a:solidFill>
                  <a:srgbClr val="455560"/>
                </a:solidFill>
                <a:latin typeface="+mn-lt"/>
              </a:rPr>
              <a:t>Outcomes</a:t>
            </a:r>
            <a:r>
              <a:rPr lang="es-ES" dirty="0">
                <a:solidFill>
                  <a:srgbClr val="455560"/>
                </a:solidFill>
                <a:latin typeface="+mn-lt"/>
              </a:rPr>
              <a:t> and</a:t>
            </a:r>
          </a:p>
          <a:p>
            <a:pPr algn="ctr"/>
            <a:r>
              <a:rPr lang="es-ES" dirty="0" err="1">
                <a:solidFill>
                  <a:srgbClr val="455560"/>
                </a:solidFill>
                <a:latin typeface="+mn-lt"/>
              </a:rPr>
              <a:t>Mortality</a:t>
            </a:r>
            <a:r>
              <a:rPr lang="es-ES" dirty="0">
                <a:solidFill>
                  <a:srgbClr val="455560"/>
                </a:solidFill>
                <a:latin typeface="+mn-lt"/>
              </a:rPr>
              <a:t> in </a:t>
            </a:r>
            <a:r>
              <a:rPr lang="es-ES" dirty="0" err="1">
                <a:solidFill>
                  <a:srgbClr val="455560"/>
                </a:solidFill>
                <a:latin typeface="+mn-lt"/>
              </a:rPr>
              <a:t>Multiple</a:t>
            </a:r>
            <a:r>
              <a:rPr lang="es-ES" dirty="0">
                <a:solidFill>
                  <a:srgbClr val="455560"/>
                </a:solidFill>
                <a:latin typeface="+mn-lt"/>
              </a:rPr>
              <a:t> </a:t>
            </a:r>
            <a:r>
              <a:rPr lang="es-ES" dirty="0" err="1">
                <a:solidFill>
                  <a:srgbClr val="455560"/>
                </a:solidFill>
                <a:latin typeface="+mn-lt"/>
              </a:rPr>
              <a:t>Myeloma</a:t>
            </a:r>
            <a:r>
              <a:rPr lang="es-ES" dirty="0">
                <a:solidFill>
                  <a:srgbClr val="455560"/>
                </a:solidFill>
                <a:latin typeface="+mn-lt"/>
              </a:rPr>
              <a:t> </a:t>
            </a:r>
            <a:r>
              <a:rPr lang="es-ES" dirty="0" err="1">
                <a:solidFill>
                  <a:srgbClr val="455560"/>
                </a:solidFill>
                <a:latin typeface="+mn-lt"/>
              </a:rPr>
              <a:t>Patients</a:t>
            </a:r>
            <a:r>
              <a:rPr lang="es-ES" dirty="0">
                <a:solidFill>
                  <a:srgbClr val="455560"/>
                </a:solidFill>
                <a:latin typeface="+mn-lt"/>
              </a:rPr>
              <a:t> </a:t>
            </a:r>
            <a:r>
              <a:rPr lang="es-ES" dirty="0" err="1">
                <a:solidFill>
                  <a:srgbClr val="455560"/>
                </a:solidFill>
                <a:latin typeface="+mn-lt"/>
              </a:rPr>
              <a:t>over</a:t>
            </a:r>
            <a:r>
              <a:rPr lang="es-ES" dirty="0">
                <a:solidFill>
                  <a:srgbClr val="455560"/>
                </a:solidFill>
                <a:latin typeface="+mn-lt"/>
              </a:rPr>
              <a:t> </a:t>
            </a:r>
            <a:r>
              <a:rPr lang="es-ES" dirty="0" err="1">
                <a:solidFill>
                  <a:srgbClr val="455560"/>
                </a:solidFill>
                <a:latin typeface="+mn-lt"/>
              </a:rPr>
              <a:t>Year</a:t>
            </a:r>
            <a:endParaRPr lang="es-ES" dirty="0">
              <a:solidFill>
                <a:srgbClr val="455560"/>
              </a:solidFill>
              <a:latin typeface="+mn-lt"/>
            </a:endParaRPr>
          </a:p>
          <a:p>
            <a:pPr algn="ctr"/>
            <a:r>
              <a:rPr lang="es-ES" dirty="0">
                <a:solidFill>
                  <a:srgbClr val="455560"/>
                </a:solidFill>
                <a:latin typeface="+mn-lt"/>
              </a:rPr>
              <a:t>1 of </a:t>
            </a:r>
            <a:r>
              <a:rPr lang="es-ES" dirty="0" err="1">
                <a:solidFill>
                  <a:srgbClr val="455560"/>
                </a:solidFill>
                <a:latin typeface="+mn-lt"/>
              </a:rPr>
              <a:t>the</a:t>
            </a:r>
            <a:r>
              <a:rPr lang="es-ES" dirty="0">
                <a:solidFill>
                  <a:srgbClr val="455560"/>
                </a:solidFill>
                <a:latin typeface="+mn-lt"/>
              </a:rPr>
              <a:t> </a:t>
            </a:r>
            <a:r>
              <a:rPr lang="es-ES" dirty="0" err="1">
                <a:solidFill>
                  <a:srgbClr val="455560"/>
                </a:solidFill>
                <a:latin typeface="+mn-lt"/>
              </a:rPr>
              <a:t>Pandemic</a:t>
            </a:r>
            <a:endParaRPr lang="en-US" dirty="0">
              <a:solidFill>
                <a:srgbClr val="455560"/>
              </a:solidFill>
              <a:latin typeface="+mn-l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2B5D545-1C25-6141-933D-52B6ADE0E6D6}"/>
              </a:ext>
            </a:extLst>
          </p:cNvPr>
          <p:cNvSpPr/>
          <p:nvPr/>
        </p:nvSpPr>
        <p:spPr>
          <a:xfrm>
            <a:off x="1686200" y="2937421"/>
            <a:ext cx="10296144" cy="1117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66950">
              <a:spcBef>
                <a:spcPct val="0"/>
              </a:spcBef>
              <a:spcAft>
                <a:spcPct val="35000"/>
              </a:spcAft>
            </a:pPr>
            <a:r>
              <a:rPr lang="en-US" kern="0" dirty="0">
                <a:solidFill>
                  <a:srgbClr val="455560"/>
                </a:solidFill>
              </a:rPr>
              <a:t>Joaquin Martinez-Lopez</a:t>
            </a:r>
          </a:p>
          <a:p>
            <a:pPr defTabSz="2266950">
              <a:spcBef>
                <a:spcPct val="0"/>
              </a:spcBef>
              <a:spcAft>
                <a:spcPct val="35000"/>
              </a:spcAft>
            </a:pPr>
            <a:r>
              <a:rPr lang="en-US" kern="0" dirty="0">
                <a:solidFill>
                  <a:srgbClr val="455560"/>
                </a:solidFill>
              </a:rPr>
              <a:t>Hospital 12 de </a:t>
            </a:r>
            <a:r>
              <a:rPr lang="en-US" kern="0" dirty="0" err="1">
                <a:solidFill>
                  <a:srgbClr val="455560"/>
                </a:solidFill>
              </a:rPr>
              <a:t>Octubre</a:t>
            </a:r>
            <a:r>
              <a:rPr lang="en-US" kern="0" dirty="0">
                <a:solidFill>
                  <a:srgbClr val="455560"/>
                </a:solidFill>
              </a:rPr>
              <a:t>. CNIO. </a:t>
            </a:r>
            <a:r>
              <a:rPr lang="en-US" kern="0" dirty="0" err="1">
                <a:solidFill>
                  <a:srgbClr val="455560"/>
                </a:solidFill>
              </a:rPr>
              <a:t>Complutense</a:t>
            </a:r>
            <a:r>
              <a:rPr lang="en-US" kern="0" dirty="0">
                <a:solidFill>
                  <a:srgbClr val="455560"/>
                </a:solidFill>
              </a:rPr>
              <a:t> University. Madrid. Spain</a:t>
            </a:r>
          </a:p>
          <a:p>
            <a:pPr defTabSz="2266950">
              <a:spcBef>
                <a:spcPct val="0"/>
              </a:spcBef>
              <a:spcAft>
                <a:spcPct val="35000"/>
              </a:spcAft>
            </a:pPr>
            <a:r>
              <a:rPr lang="en-US" kern="0" dirty="0">
                <a:solidFill>
                  <a:srgbClr val="455560"/>
                </a:solidFill>
              </a:rPr>
              <a:t>On behalf of Spanish Myeloma Group (GEM)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5DA416-A69C-D64E-85C8-4C519C37F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36" y="5682634"/>
            <a:ext cx="1668470" cy="923328"/>
          </a:xfrm>
          <a:prstGeom prst="rect">
            <a:avLst/>
          </a:prstGeom>
        </p:spPr>
      </p:pic>
      <p:pic>
        <p:nvPicPr>
          <p:cNvPr id="9" name="5 Imagen">
            <a:extLst>
              <a:ext uri="{FF2B5EF4-FFF2-40B4-BE49-F238E27FC236}">
                <a16:creationId xmlns:a16="http://schemas.microsoft.com/office/drawing/2014/main" id="{6F35D46F-38B7-0644-B489-404F93EE2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194" y="5637817"/>
            <a:ext cx="2532412" cy="101296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37458D0-4148-7545-BC9F-C6DB83A3E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048" y="5699178"/>
            <a:ext cx="780913" cy="8902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FB584DC-87E3-244C-8B4D-AF220EF5EB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1029"/>
          <a:stretch/>
        </p:blipFill>
        <p:spPr>
          <a:xfrm>
            <a:off x="4589622" y="4301847"/>
            <a:ext cx="3800685" cy="1397331"/>
          </a:xfrm>
          <a:prstGeom prst="rect">
            <a:avLst/>
          </a:prstGeom>
        </p:spPr>
      </p:pic>
      <p:pic>
        <p:nvPicPr>
          <p:cNvPr id="11" name="Picture 4" descr="GEM-Azul Ciano">
            <a:extLst>
              <a:ext uri="{FF2B5EF4-FFF2-40B4-BE49-F238E27FC236}">
                <a16:creationId xmlns:a16="http://schemas.microsoft.com/office/drawing/2014/main" id="{EBFBFB79-31F3-0C47-ACA5-79E0840E4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01596" y="4082522"/>
            <a:ext cx="2436301" cy="2028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7CAD24E-0AD2-7149-8B55-08D8E6BD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715" y="4825473"/>
            <a:ext cx="651861" cy="100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9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6"/>
    </mc:Choice>
    <mc:Fallback xmlns="">
      <p:transition spd="slow" advTm="1974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37A8EEBC-4428-8F45-A55E-A4B240EBEA1A}"/>
              </a:ext>
            </a:extLst>
          </p:cNvPr>
          <p:cNvSpPr txBox="1"/>
          <p:nvPr/>
        </p:nvSpPr>
        <p:spPr bwMode="auto">
          <a:xfrm>
            <a:off x="992207" y="1174521"/>
            <a:ext cx="34410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No disclosers for this presentation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653ACC6-49FA-8148-8425-09166DE9C771}"/>
              </a:ext>
            </a:extLst>
          </p:cNvPr>
          <p:cNvSpPr/>
          <p:nvPr/>
        </p:nvSpPr>
        <p:spPr>
          <a:xfrm>
            <a:off x="1949759" y="171050"/>
            <a:ext cx="8572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kern="0" dirty="0">
                <a:solidFill>
                  <a:srgbClr val="455560"/>
                </a:solidFill>
                <a:latin typeface="Open Sans"/>
                <a:ea typeface="+mj-ea"/>
                <a:cs typeface="+mj-cs"/>
              </a:rPr>
              <a:t>Disclosers</a:t>
            </a:r>
          </a:p>
        </p:txBody>
      </p:sp>
    </p:spTree>
    <p:extLst>
      <p:ext uri="{BB962C8B-B14F-4D97-AF65-F5344CB8AC3E}">
        <p14:creationId xmlns:p14="http://schemas.microsoft.com/office/powerpoint/2010/main" val="22431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3"/>
    </mc:Choice>
    <mc:Fallback xmlns="">
      <p:transition spd="slow" advTm="26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C2577C7-5B2F-458E-9B1F-1E8D5E6D57A6}"/>
              </a:ext>
            </a:extLst>
          </p:cNvPr>
          <p:cNvSpPr txBox="1"/>
          <p:nvPr/>
        </p:nvSpPr>
        <p:spPr bwMode="auto">
          <a:xfrm>
            <a:off x="573988" y="222237"/>
            <a:ext cx="42520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kern="0" dirty="0" err="1">
                <a:solidFill>
                  <a:srgbClr val="455560"/>
                </a:solidFill>
                <a:latin typeface="Open Sans"/>
                <a:ea typeface="+mj-ea"/>
                <a:cs typeface="+mj-cs"/>
              </a:rPr>
              <a:t>First</a:t>
            </a:r>
            <a:r>
              <a:rPr lang="es-ES" sz="2800" b="1" kern="0" dirty="0">
                <a:solidFill>
                  <a:srgbClr val="455560"/>
                </a:solidFill>
                <a:latin typeface="Open Sans"/>
                <a:ea typeface="+mj-ea"/>
                <a:cs typeface="+mj-cs"/>
              </a:rPr>
              <a:t> wave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5A21C4-8E42-A04B-8357-F2A07F92E9E3}"/>
              </a:ext>
            </a:extLst>
          </p:cNvPr>
          <p:cNvSpPr/>
          <p:nvPr/>
        </p:nvSpPr>
        <p:spPr>
          <a:xfrm>
            <a:off x="5272876" y="6320214"/>
            <a:ext cx="66974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600" dirty="0" err="1">
                <a:solidFill>
                  <a:srgbClr val="212121"/>
                </a:solidFill>
                <a:latin typeface="BlinkMacSystemFont"/>
              </a:rPr>
              <a:t>Martinez-Lopez</a:t>
            </a:r>
            <a:r>
              <a:rPr lang="es-ES" sz="1600" dirty="0">
                <a:solidFill>
                  <a:srgbClr val="212121"/>
                </a:solidFill>
                <a:latin typeface="BlinkMacSystemFont"/>
              </a:rPr>
              <a:t> J et al;  </a:t>
            </a:r>
            <a:r>
              <a:rPr lang="es-ES" sz="1600" dirty="0" err="1">
                <a:solidFill>
                  <a:srgbClr val="212121"/>
                </a:solidFill>
                <a:latin typeface="BlinkMacSystemFont"/>
              </a:rPr>
              <a:t>Blood</a:t>
            </a:r>
            <a:r>
              <a:rPr lang="es-ES" sz="1600" dirty="0">
                <a:solidFill>
                  <a:srgbClr val="212121"/>
                </a:solidFill>
                <a:latin typeface="BlinkMacSystemFont"/>
              </a:rPr>
              <a:t> </a:t>
            </a:r>
            <a:r>
              <a:rPr lang="es-ES" sz="1600" dirty="0" err="1">
                <a:solidFill>
                  <a:srgbClr val="212121"/>
                </a:solidFill>
                <a:latin typeface="BlinkMacSystemFont"/>
              </a:rPr>
              <a:t>Cancer</a:t>
            </a:r>
            <a:r>
              <a:rPr lang="es-ES" sz="1600" dirty="0">
                <a:solidFill>
                  <a:srgbClr val="212121"/>
                </a:solidFill>
                <a:latin typeface="BlinkMacSystemFont"/>
              </a:rPr>
              <a:t> J. 2020</a:t>
            </a:r>
            <a:endParaRPr lang="es-ES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6F803E-6408-E341-995A-6166844E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2" y="395156"/>
            <a:ext cx="6375400" cy="61722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FD99395-D843-4F47-835C-913B359DBD25}"/>
              </a:ext>
            </a:extLst>
          </p:cNvPr>
          <p:cNvSpPr/>
          <p:nvPr/>
        </p:nvSpPr>
        <p:spPr bwMode="auto">
          <a:xfrm>
            <a:off x="3294562" y="5860473"/>
            <a:ext cx="1108364" cy="629018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l"/>
            <a:endParaRPr lang="es-E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5BAD240-4FE5-1640-85D9-A48BFE1F9161}"/>
              </a:ext>
            </a:extLst>
          </p:cNvPr>
          <p:cNvSpPr txBox="1"/>
          <p:nvPr/>
        </p:nvSpPr>
        <p:spPr bwMode="auto">
          <a:xfrm>
            <a:off x="8039711" y="1925781"/>
            <a:ext cx="3773149" cy="2446824"/>
          </a:xfrm>
          <a:prstGeom prst="rect">
            <a:avLst/>
          </a:prstGeom>
          <a:noFill/>
          <a:ln w="9525" algn="ctr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Mortality MM 34% vs 23% non Cancer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Risk factor:</a:t>
            </a:r>
          </a:p>
          <a:p>
            <a:pPr marL="285750" indent="-285750"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   Age </a:t>
            </a:r>
          </a:p>
          <a:p>
            <a:pPr marL="285750" indent="-285750"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   Active disease</a:t>
            </a:r>
          </a:p>
          <a:p>
            <a:pPr marL="285750" indent="-285750"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   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Male</a:t>
            </a:r>
          </a:p>
          <a:p>
            <a:pPr marL="285750" indent="-285750"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  <a:latin typeface="Calibri" panose="020F0502020204030204" pitchFamily="34" charset="0"/>
              </a:rPr>
              <a:t>    Renal Impairment</a:t>
            </a:r>
          </a:p>
        </p:txBody>
      </p:sp>
    </p:spTree>
    <p:extLst>
      <p:ext uri="{BB962C8B-B14F-4D97-AF65-F5344CB8AC3E}">
        <p14:creationId xmlns:p14="http://schemas.microsoft.com/office/powerpoint/2010/main" val="172967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4"/>
    </mc:Choice>
    <mc:Fallback xmlns="">
      <p:transition spd="slow" advTm="322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9BD78027-0443-984C-ADD8-92C928BF668C}"/>
              </a:ext>
            </a:extLst>
          </p:cNvPr>
          <p:cNvSpPr txBox="1">
            <a:spLocks noChangeArrowheads="1"/>
          </p:cNvSpPr>
          <p:nvPr/>
        </p:nvSpPr>
        <p:spPr>
          <a:xfrm>
            <a:off x="1180910" y="496999"/>
            <a:ext cx="9830180" cy="496805"/>
          </a:xfrm>
          <a:prstGeom prst="rect">
            <a:avLst/>
          </a:prstGeom>
          <a:noFill/>
          <a:ln w="28575" cmpd="sng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93600" rIns="91440" bIns="93600" rtlCol="0" anchor="ctr">
            <a:spAutoFit/>
          </a:bodyPr>
          <a:lstStyle>
            <a:defPPr>
              <a:defRPr lang="es-ES"/>
            </a:defPPr>
            <a:lvl1pPr algn="ctr" defTabSz="914400" eaLnBrk="1" latinLnBrk="0" hangingPunct="1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+mn-lt"/>
                <a:ea typeface="ＭＳ Ｐゴシック" pitchFamily="34" charset="-128"/>
              </a:defRPr>
            </a:lvl1pPr>
          </a:lstStyle>
          <a:p>
            <a:r>
              <a:rPr lang="en-US" dirty="0"/>
              <a:t>HEMATO-MADRID COVID19, first year of pandemic Mar 20-Feb 21 Questions?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4E84D70-84BB-0C4E-B0B5-391EA6ED87A4}"/>
              </a:ext>
            </a:extLst>
          </p:cNvPr>
          <p:cNvSpPr txBox="1">
            <a:spLocks noChangeArrowheads="1"/>
          </p:cNvSpPr>
          <p:nvPr/>
        </p:nvSpPr>
        <p:spPr>
          <a:xfrm>
            <a:off x="1712761" y="745402"/>
            <a:ext cx="9298329" cy="2959017"/>
          </a:xfrm>
          <a:prstGeom prst="rect">
            <a:avLst/>
          </a:prstGeom>
          <a:noFill/>
          <a:ln w="28575" cmpd="sng">
            <a:noFill/>
            <a:miter lim="800000"/>
            <a:headEnd/>
            <a:tailEnd/>
          </a:ln>
        </p:spPr>
        <p:txBody>
          <a:bodyPr vert="horz" wrap="square" lIns="91440" tIns="93600" rIns="91440" bIns="93600" rtlCol="0" anchor="ctr">
            <a:spAutoFit/>
          </a:bodyPr>
          <a:lstStyle>
            <a:defPPr>
              <a:defRPr lang="es-ES"/>
            </a:defPPr>
            <a:lvl1pPr algn="ctr" defTabSz="914400" eaLnBrk="1" latinLnBrk="0" hangingPunct="1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+mn-lt"/>
                <a:ea typeface="ＭＳ Ｐゴシック" pitchFamily="34" charset="-128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Did Severity and mortality change over the first year of pandemic?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Is post-Acute COVID-19 relevant in HM?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Have we improved?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B4B48D-B11C-EA42-9058-E2831FA4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689" y="2778336"/>
            <a:ext cx="6196475" cy="38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7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53"/>
    </mc:Choice>
    <mc:Fallback xmlns="">
      <p:transition spd="slow" advTm="2815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>
            <a:extLst>
              <a:ext uri="{FF2B5EF4-FFF2-40B4-BE49-F238E27FC236}">
                <a16:creationId xmlns:a16="http://schemas.microsoft.com/office/drawing/2014/main" id="{5B31E1B7-8C09-1A4A-8B8D-652CE6C647E5}"/>
              </a:ext>
            </a:extLst>
          </p:cNvPr>
          <p:cNvSpPr txBox="1">
            <a:spLocks noChangeArrowheads="1"/>
          </p:cNvSpPr>
          <p:nvPr/>
        </p:nvSpPr>
        <p:spPr>
          <a:xfrm>
            <a:off x="2063552" y="271526"/>
            <a:ext cx="8280920" cy="496805"/>
          </a:xfrm>
          <a:prstGeom prst="rect">
            <a:avLst/>
          </a:prstGeom>
          <a:noFill/>
          <a:ln w="28575" cmpd="sng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93600" rIns="91440" bIns="93600" rtlCol="0" anchor="ctr">
            <a:spAutoFit/>
          </a:bodyPr>
          <a:lstStyle>
            <a:defPPr>
              <a:defRPr lang="es-ES"/>
            </a:defPPr>
            <a:lvl1pPr algn="ctr" defTabSz="914400" eaLnBrk="1" latinLnBrk="0" hangingPunct="1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+mn-lt"/>
                <a:ea typeface="ＭＳ Ｐゴシック" pitchFamily="34" charset="-128"/>
              </a:defRPr>
            </a:lvl1pPr>
          </a:lstStyle>
          <a:p>
            <a:r>
              <a:rPr lang="en-US" dirty="0"/>
              <a:t>Flow Chart and cases, First year of Pandemic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F64050-DC1E-2841-86AD-3D9D94936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17"/>
          <a:stretch/>
        </p:blipFill>
        <p:spPr>
          <a:xfrm>
            <a:off x="1346118" y="1130506"/>
            <a:ext cx="9499764" cy="5358985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3A7CD26-2113-0E46-97F9-96752A39301B}"/>
              </a:ext>
            </a:extLst>
          </p:cNvPr>
          <p:cNvSpPr/>
          <p:nvPr/>
        </p:nvSpPr>
        <p:spPr bwMode="auto">
          <a:xfrm>
            <a:off x="5095648" y="5860473"/>
            <a:ext cx="1108364" cy="629018"/>
          </a:xfrm>
          <a:prstGeom prst="ellipse">
            <a:avLst/>
          </a:prstGeom>
          <a:noFill/>
          <a:ln w="2857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l"/>
            <a:endParaRPr lang="es-ES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41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4"/>
    </mc:Choice>
    <mc:Fallback xmlns="">
      <p:transition spd="slow" advTm="183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>
            <a:extLst>
              <a:ext uri="{FF2B5EF4-FFF2-40B4-BE49-F238E27FC236}">
                <a16:creationId xmlns:a16="http://schemas.microsoft.com/office/drawing/2014/main" id="{5B31E1B7-8C09-1A4A-8B8D-652CE6C647E5}"/>
              </a:ext>
            </a:extLst>
          </p:cNvPr>
          <p:cNvSpPr txBox="1">
            <a:spLocks noChangeArrowheads="1"/>
          </p:cNvSpPr>
          <p:nvPr/>
        </p:nvSpPr>
        <p:spPr>
          <a:xfrm>
            <a:off x="1811524" y="313090"/>
            <a:ext cx="8280920" cy="496805"/>
          </a:xfrm>
          <a:prstGeom prst="rect">
            <a:avLst/>
          </a:prstGeom>
          <a:noFill/>
          <a:ln w="28575" cmpd="sng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93600" rIns="91440" bIns="93600" rtlCol="0" anchor="ctr">
            <a:spAutoFit/>
          </a:bodyPr>
          <a:lstStyle>
            <a:defPPr>
              <a:defRPr lang="es-ES"/>
            </a:defPPr>
            <a:lvl1pPr algn="ctr" defTabSz="914400" eaLnBrk="1" latinLnBrk="0" hangingPunct="1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+mn-lt"/>
                <a:ea typeface="ＭＳ Ｐゴシック" pitchFamily="34" charset="-128"/>
              </a:defRPr>
            </a:lvl1pPr>
          </a:lstStyle>
          <a:p>
            <a:r>
              <a:rPr lang="en-US" dirty="0"/>
              <a:t>COVID-19 in Multiple Myeloma by Periods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EE45353-9642-B248-8A34-93EBE3D1F1F8}"/>
              </a:ext>
            </a:extLst>
          </p:cNvPr>
          <p:cNvSpPr txBox="1">
            <a:spLocks noChangeArrowheads="1"/>
          </p:cNvSpPr>
          <p:nvPr/>
        </p:nvSpPr>
        <p:spPr>
          <a:xfrm>
            <a:off x="1642357" y="1317107"/>
            <a:ext cx="9302734" cy="4805677"/>
          </a:xfrm>
          <a:prstGeom prst="rect">
            <a:avLst/>
          </a:prstGeom>
          <a:noFill/>
          <a:ln w="28575" cmpd="sng">
            <a:noFill/>
            <a:miter lim="800000"/>
            <a:headEnd/>
            <a:tailEnd/>
          </a:ln>
        </p:spPr>
        <p:txBody>
          <a:bodyPr vert="horz" wrap="square" lIns="91440" tIns="93600" rIns="91440" bIns="93600" rtlCol="0" anchor="ctr">
            <a:spAutoFit/>
          </a:bodyPr>
          <a:lstStyle>
            <a:defPPr>
              <a:defRPr lang="es-ES"/>
            </a:defPPr>
            <a:lvl1pPr algn="ctr" defTabSz="914400" eaLnBrk="1" latinLnBrk="0" hangingPunct="1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+mn-lt"/>
                <a:ea typeface="ＭＳ Ｐゴシック" pitchFamily="34" charset="-128"/>
              </a:defRPr>
            </a:lvl1pPr>
          </a:lstStyle>
          <a:p>
            <a:pPr algn="l"/>
            <a:r>
              <a:rPr lang="en-US" b="0" dirty="0"/>
              <a:t>MM patients with active or progressive disease at time of Covid-19 diagnosis were 24% in P1 and 34% in P2, p=0.05; </a:t>
            </a:r>
          </a:p>
          <a:p>
            <a:pPr algn="l"/>
            <a:r>
              <a:rPr lang="en-US" b="0" dirty="0"/>
              <a:t>Active treatment were more frequent in P1, 89%, than in P2, 79%, p=0.01. MM treatment was withheld in 78% and 82% of patients, p=0.4.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  <a:p>
            <a:pPr algn="l"/>
            <a:r>
              <a:rPr lang="en-US" b="0" dirty="0"/>
              <a:t>Covid-19 treatment changed over time: </a:t>
            </a:r>
          </a:p>
          <a:p>
            <a:pPr algn="l"/>
            <a:r>
              <a:rPr lang="en-US" b="0" dirty="0"/>
              <a:t>MM patients received more </a:t>
            </a:r>
            <a:r>
              <a:rPr lang="en-US" b="0" dirty="0" err="1"/>
              <a:t>remdesivir</a:t>
            </a:r>
            <a:r>
              <a:rPr lang="en-US" b="0" dirty="0"/>
              <a:t> and corticoids in the second period </a:t>
            </a:r>
          </a:p>
          <a:p>
            <a:pPr algn="l"/>
            <a:r>
              <a:rPr lang="en-US" b="0" dirty="0"/>
              <a:t>(3% vs 31% p&lt;0.001, and 49% vs 73%, p&lt;0.001, respectively).</a:t>
            </a:r>
          </a:p>
          <a:p>
            <a:pPr algn="l"/>
            <a:endParaRPr lang="en-US" b="0" dirty="0"/>
          </a:p>
          <a:p>
            <a:pPr algn="l"/>
            <a:r>
              <a:rPr lang="en-AU" b="0" dirty="0">
                <a:latin typeface="Tekton Pro" panose="020F0603020208020904"/>
              </a:rPr>
              <a:t>Independently of the study period, an increased mortality was observed in men (OR 1.81, 1.08-3.05), patients over 65 (OR 2.40, 1.33-4.36), and patients with active or progressive disease (OR 2.12, 1.24-3.62). </a:t>
            </a:r>
          </a:p>
          <a:p>
            <a:pPr algn="l"/>
            <a:endParaRPr lang="en-US" b="0" dirty="0"/>
          </a:p>
          <a:p>
            <a:pPr algn="l"/>
            <a:endParaRPr lang="en-US" b="0" dirty="0"/>
          </a:p>
        </p:txBody>
      </p:sp>
      <p:pic>
        <p:nvPicPr>
          <p:cNvPr id="2" name="Vídeo 1">
            <a:hlinkClick r:id="" action="ppaction://media"/>
            <a:extLst>
              <a:ext uri="{FF2B5EF4-FFF2-40B4-BE49-F238E27FC236}">
                <a16:creationId xmlns:a16="http://schemas.microsoft.com/office/drawing/2014/main" id="{4574D901-0C01-5049-A336-32523F4CF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8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89"/>
    </mc:Choice>
    <mc:Fallback xmlns="">
      <p:transition spd="slow" advTm="48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>
            <a:extLst>
              <a:ext uri="{FF2B5EF4-FFF2-40B4-BE49-F238E27FC236}">
                <a16:creationId xmlns:a16="http://schemas.microsoft.com/office/drawing/2014/main" id="{5B31E1B7-8C09-1A4A-8B8D-652CE6C647E5}"/>
              </a:ext>
            </a:extLst>
          </p:cNvPr>
          <p:cNvSpPr txBox="1">
            <a:spLocks noChangeArrowheads="1"/>
          </p:cNvSpPr>
          <p:nvPr/>
        </p:nvSpPr>
        <p:spPr>
          <a:xfrm>
            <a:off x="2063552" y="271526"/>
            <a:ext cx="8280920" cy="496805"/>
          </a:xfrm>
          <a:prstGeom prst="rect">
            <a:avLst/>
          </a:prstGeom>
          <a:noFill/>
          <a:ln w="28575" cmpd="sng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93600" rIns="91440" bIns="93600" rtlCol="0" anchor="ctr">
            <a:spAutoFit/>
          </a:bodyPr>
          <a:lstStyle>
            <a:defPPr>
              <a:defRPr lang="es-ES"/>
            </a:defPPr>
            <a:lvl1pPr algn="ctr" defTabSz="914400" eaLnBrk="1" latinLnBrk="0" hangingPunct="1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+mn-lt"/>
                <a:ea typeface="ＭＳ Ｐゴシック" pitchFamily="34" charset="-128"/>
              </a:defRPr>
            </a:lvl1pPr>
          </a:lstStyle>
          <a:p>
            <a:r>
              <a:rPr lang="en-US" dirty="0"/>
              <a:t>Mortality and Severity overtime by COVID-19 in HM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EE45353-9642-B248-8A34-93EBE3D1F1F8}"/>
              </a:ext>
            </a:extLst>
          </p:cNvPr>
          <p:cNvSpPr txBox="1">
            <a:spLocks noChangeArrowheads="1"/>
          </p:cNvSpPr>
          <p:nvPr/>
        </p:nvSpPr>
        <p:spPr>
          <a:xfrm>
            <a:off x="1815538" y="1102382"/>
            <a:ext cx="7992888" cy="804581"/>
          </a:xfrm>
          <a:prstGeom prst="rect">
            <a:avLst/>
          </a:prstGeom>
          <a:noFill/>
          <a:ln w="28575" cmpd="sng">
            <a:noFill/>
            <a:miter lim="800000"/>
            <a:headEnd/>
            <a:tailEnd/>
          </a:ln>
        </p:spPr>
        <p:txBody>
          <a:bodyPr vert="horz" wrap="square" lIns="91440" tIns="93600" rIns="91440" bIns="93600" rtlCol="0" anchor="ctr">
            <a:spAutoFit/>
          </a:bodyPr>
          <a:lstStyle>
            <a:defPPr>
              <a:defRPr lang="es-ES"/>
            </a:defPPr>
            <a:lvl1pPr algn="ctr" defTabSz="914400" eaLnBrk="1" latinLnBrk="0" hangingPunct="1">
              <a:buNone/>
              <a:defRPr sz="2000" b="1">
                <a:solidFill>
                  <a:schemeClr val="accent1">
                    <a:lumMod val="75000"/>
                  </a:schemeClr>
                </a:solidFill>
                <a:latin typeface="+mn-lt"/>
                <a:ea typeface="ＭＳ Ｐゴシック" pitchFamily="34" charset="-128"/>
              </a:defRPr>
            </a:lvl1pPr>
          </a:lstStyle>
          <a:p>
            <a:r>
              <a:rPr lang="en-US" dirty="0"/>
              <a:t>Mortality  Early vs Late</a:t>
            </a:r>
          </a:p>
          <a:p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33EF37-57DA-E043-BEFB-FC52ADE30A6E}"/>
              </a:ext>
            </a:extLst>
          </p:cNvPr>
          <p:cNvSpPr txBox="1"/>
          <p:nvPr/>
        </p:nvSpPr>
        <p:spPr>
          <a:xfrm>
            <a:off x="762000" y="5829324"/>
            <a:ext cx="10404764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016C8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However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mortality</a:t>
            </a:r>
            <a:r>
              <a:rPr lang="es-ES" dirty="0">
                <a:solidFill>
                  <a:schemeClr val="bg1"/>
                </a:solidFill>
              </a:rPr>
              <a:t> in </a:t>
            </a:r>
            <a:r>
              <a:rPr lang="es-ES" dirty="0" err="1">
                <a:solidFill>
                  <a:schemeClr val="bg1"/>
                </a:solidFill>
              </a:rPr>
              <a:t>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reported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patients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was</a:t>
            </a:r>
            <a:r>
              <a:rPr lang="es-ES" dirty="0">
                <a:solidFill>
                  <a:schemeClr val="bg1"/>
                </a:solidFill>
              </a:rPr>
              <a:t> 30.7% in P1 vs 26.1% in P2, p=0.3; and no </a:t>
            </a:r>
            <a:r>
              <a:rPr lang="es-ES" dirty="0" err="1">
                <a:solidFill>
                  <a:schemeClr val="bg1"/>
                </a:solidFill>
              </a:rPr>
              <a:t>differences</a:t>
            </a:r>
            <a:r>
              <a:rPr lang="es-ES" dirty="0">
                <a:solidFill>
                  <a:schemeClr val="bg1"/>
                </a:solidFill>
              </a:rPr>
              <a:t> in </a:t>
            </a:r>
            <a:r>
              <a:rPr lang="es-ES" dirty="0" err="1">
                <a:solidFill>
                  <a:schemeClr val="bg1"/>
                </a:solidFill>
              </a:rPr>
              <a:t>mortality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were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observed</a:t>
            </a:r>
            <a:r>
              <a:rPr lang="es-ES" dirty="0">
                <a:solidFill>
                  <a:schemeClr val="bg1"/>
                </a:solidFill>
              </a:rPr>
              <a:t> in </a:t>
            </a:r>
            <a:r>
              <a:rPr lang="es-ES" dirty="0" err="1">
                <a:solidFill>
                  <a:schemeClr val="bg1"/>
                </a:solidFill>
              </a:rPr>
              <a:t>hospitalized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patients</a:t>
            </a:r>
            <a:r>
              <a:rPr lang="es-ES" dirty="0">
                <a:solidFill>
                  <a:schemeClr val="bg1"/>
                </a:solidFill>
              </a:rPr>
              <a:t>, 32.2% in P1 and 35.3% in P2, p=0.6</a:t>
            </a: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5ECD27D5-8379-7741-A102-BD54D99503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886896"/>
              </p:ext>
            </p:extLst>
          </p:nvPr>
        </p:nvGraphicFramePr>
        <p:xfrm>
          <a:off x="3241964" y="2057400"/>
          <a:ext cx="5140036" cy="347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CDC119D4-CC40-154D-B818-12C54397572C}"/>
              </a:ext>
            </a:extLst>
          </p:cNvPr>
          <p:cNvSpPr txBox="1"/>
          <p:nvPr/>
        </p:nvSpPr>
        <p:spPr bwMode="auto">
          <a:xfrm>
            <a:off x="5527323" y="3429000"/>
            <a:ext cx="7633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s-ES" b="0" dirty="0">
                <a:solidFill>
                  <a:srgbClr val="016C8D"/>
                </a:solidFill>
                <a:latin typeface="Calibri" panose="020F0502020204030204" pitchFamily="34" charset="0"/>
              </a:rPr>
              <a:t>P= 0.5</a:t>
            </a:r>
          </a:p>
        </p:txBody>
      </p:sp>
      <p:pic>
        <p:nvPicPr>
          <p:cNvPr id="3" name="Vídeo 2">
            <a:hlinkClick r:id="" action="ppaction://media"/>
            <a:extLst>
              <a:ext uri="{FF2B5EF4-FFF2-40B4-BE49-F238E27FC236}">
                <a16:creationId xmlns:a16="http://schemas.microsoft.com/office/drawing/2014/main" id="{1C4540BB-596A-F643-85D8-88B180E6D8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17"/>
    </mc:Choice>
    <mc:Fallback xmlns="">
      <p:transition spd="slow" advTm="13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7F76F-BA77-4938-B2E3-F424A30B2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50" y="1642071"/>
            <a:ext cx="11820390" cy="4866971"/>
          </a:xfrm>
        </p:spPr>
        <p:txBody>
          <a:bodyPr/>
          <a:lstStyle/>
          <a:p>
            <a:r>
              <a:rPr lang="en-US" dirty="0"/>
              <a:t>Although the </a:t>
            </a:r>
            <a:r>
              <a:rPr lang="en-US" b="1" dirty="0"/>
              <a:t>severity has decreased </a:t>
            </a:r>
            <a:r>
              <a:rPr lang="en-US" dirty="0"/>
              <a:t>(for obvious reasons), </a:t>
            </a:r>
            <a:r>
              <a:rPr lang="en-US" b="1" dirty="0"/>
              <a:t>mortality remains very high</a:t>
            </a:r>
            <a:r>
              <a:rPr lang="en-US" dirty="0"/>
              <a:t> in MM with SARS-CoV-2 infection</a:t>
            </a:r>
          </a:p>
          <a:p>
            <a:r>
              <a:rPr lang="en-US" dirty="0"/>
              <a:t>Prognostic Factors are:</a:t>
            </a:r>
          </a:p>
          <a:p>
            <a:pPr lvl="1"/>
            <a:r>
              <a:rPr lang="en-US" b="1" dirty="0"/>
              <a:t>Age &gt;65</a:t>
            </a:r>
          </a:p>
          <a:p>
            <a:pPr lvl="1"/>
            <a:r>
              <a:rPr lang="en-US" b="1" dirty="0"/>
              <a:t>Sex: Men</a:t>
            </a:r>
          </a:p>
          <a:p>
            <a:pPr lvl="1"/>
            <a:r>
              <a:rPr lang="en-US" b="1" dirty="0"/>
              <a:t>Active disease</a:t>
            </a:r>
          </a:p>
          <a:p>
            <a:r>
              <a:rPr lang="en-US" b="1" dirty="0"/>
              <a:t>The improvement </a:t>
            </a:r>
            <a:r>
              <a:rPr lang="en-US" dirty="0"/>
              <a:t>in the clinical management of patients with COVID-19 </a:t>
            </a:r>
            <a:r>
              <a:rPr lang="en-US" b="1" dirty="0"/>
              <a:t>without cancer has not been transferred </a:t>
            </a:r>
            <a:r>
              <a:rPr lang="en-US" dirty="0"/>
              <a:t>to patients with </a:t>
            </a:r>
            <a:r>
              <a:rPr lang="en-US" b="1" dirty="0"/>
              <a:t>COVID-19 and MM</a:t>
            </a:r>
            <a:endParaRPr lang="es-ES" b="1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69B9E1D-613A-4B06-9329-516577D3212E}"/>
              </a:ext>
            </a:extLst>
          </p:cNvPr>
          <p:cNvGrpSpPr/>
          <p:nvPr/>
        </p:nvGrpSpPr>
        <p:grpSpPr>
          <a:xfrm>
            <a:off x="290710" y="277153"/>
            <a:ext cx="11250865" cy="949459"/>
            <a:chOff x="-431628" y="880912"/>
            <a:chExt cx="11250865" cy="128052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77B81AB-C0DC-4B70-AB4E-C812AD2BA8E8}"/>
                </a:ext>
              </a:extLst>
            </p:cNvPr>
            <p:cNvSpPr/>
            <p:nvPr/>
          </p:nvSpPr>
          <p:spPr>
            <a:xfrm>
              <a:off x="1634" y="880912"/>
              <a:ext cx="10640146" cy="1280525"/>
            </a:xfrm>
            <a:prstGeom prst="rect">
              <a:avLst/>
            </a:prstGeom>
            <a:solidFill>
              <a:schemeClr val="tx1">
                <a:lumMod val="85000"/>
                <a:alpha val="40000"/>
              </a:schemeClr>
            </a:solidFill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alpha val="4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51BB5376-BCA3-4E76-A7B4-550C4FE40323}"/>
                </a:ext>
              </a:extLst>
            </p:cNvPr>
            <p:cNvSpPr txBox="1"/>
            <p:nvPr/>
          </p:nvSpPr>
          <p:spPr>
            <a:xfrm>
              <a:off x="-431628" y="880912"/>
              <a:ext cx="11250865" cy="12805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92243" tIns="194310" rIns="194310" bIns="194310" numCol="1" spcCol="1270" anchor="ctr" anchorCtr="0">
              <a:noAutofit/>
            </a:bodyPr>
            <a:lstStyle/>
            <a:p>
              <a:pPr marL="0" lvl="0" indent="0" algn="l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dirty="0">
                  <a:solidFill>
                    <a:schemeClr val="bg2"/>
                  </a:solidFill>
                  <a:latin typeface="Calibri" panose="020F0502020204030204" pitchFamily="34" charset="0"/>
                  <a:ea typeface="+mj-ea"/>
                  <a:cs typeface="+mj-cs"/>
                </a:rPr>
                <a:t>COVID-19 in MM: Conclusions</a:t>
              </a:r>
              <a:endParaRPr lang="es-ES" sz="3600" b="1" dirty="0">
                <a:solidFill>
                  <a:schemeClr val="bg2"/>
                </a:solidFill>
                <a:latin typeface="Calibri" panose="020F0502020204030204" pitchFamily="34" charset="0"/>
                <a:ea typeface="+mj-ea"/>
                <a:cs typeface="+mj-cs"/>
              </a:endParaRPr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AEBADB3-A7D0-4BAF-8A70-A5C3E5BDEC60}"/>
              </a:ext>
            </a:extLst>
          </p:cNvPr>
          <p:cNvSpPr/>
          <p:nvPr/>
        </p:nvSpPr>
        <p:spPr>
          <a:xfrm>
            <a:off x="394621" y="158531"/>
            <a:ext cx="1065314" cy="1186704"/>
          </a:xfrm>
          <a:prstGeom prst="rect">
            <a:avLst/>
          </a:prstGeom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8B0B269-FD0D-4075-AA06-67D0E5FED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25" y="348958"/>
            <a:ext cx="553706" cy="553706"/>
          </a:xfrm>
          <a:prstGeom prst="rect">
            <a:avLst/>
          </a:prstGeom>
        </p:spPr>
      </p:pic>
      <p:pic>
        <p:nvPicPr>
          <p:cNvPr id="2" name="Vídeo 1">
            <a:hlinkClick r:id="" action="ppaction://media"/>
            <a:extLst>
              <a:ext uri="{FF2B5EF4-FFF2-40B4-BE49-F238E27FC236}">
                <a16:creationId xmlns:a16="http://schemas.microsoft.com/office/drawing/2014/main" id="{BEB33222-36CA-7E48-9866-8EBC43928F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1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3"/>
    </mc:Choice>
    <mc:Fallback xmlns="">
      <p:transition spd="slow" advTm="33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017_HTAA_Diabetes">
  <a:themeElements>
    <a:clrScheme name="2018 CCO LIVE">
      <a:dk1>
        <a:srgbClr val="455560"/>
      </a:dk1>
      <a:lt1>
        <a:srgbClr val="FFFFFF"/>
      </a:lt1>
      <a:dk2>
        <a:srgbClr val="000000"/>
      </a:dk2>
      <a:lt2>
        <a:srgbClr val="CDCDCF"/>
      </a:lt2>
      <a:accent1>
        <a:srgbClr val="015873"/>
      </a:accent1>
      <a:accent2>
        <a:srgbClr val="4DA1BB"/>
      </a:accent2>
      <a:accent3>
        <a:srgbClr val="E1471D"/>
      </a:accent3>
      <a:accent4>
        <a:srgbClr val="00823B"/>
      </a:accent4>
      <a:accent5>
        <a:srgbClr val="FDB338"/>
      </a:accent5>
      <a:accent6>
        <a:srgbClr val="682E74"/>
      </a:accent6>
      <a:hlink>
        <a:srgbClr val="E1471D"/>
      </a:hlink>
      <a:folHlink>
        <a:srgbClr val="015873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>
          <a:solidFill>
            <a:schemeClr val="bg1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>
        <a:defPPr algn="l">
          <a:defRPr>
            <a:solidFill>
              <a:schemeClr val="bg1"/>
            </a:solidFill>
            <a:latin typeface="Calibri" panose="020F0502020204030204" pitchFamily="34" charset="0"/>
          </a:defRPr>
        </a:defPPr>
      </a:lstStyle>
    </a:spDef>
    <a:lnDef>
      <a:spPr bwMode="auto">
        <a:noFill/>
        <a:ln w="2857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 algn="ctr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>
          <a:lnSpc>
            <a:spcPct val="100000"/>
          </a:lnSpc>
          <a:spcBef>
            <a:spcPct val="50000"/>
          </a:spcBef>
          <a:spcAft>
            <a:spcPct val="0"/>
          </a:spcAft>
          <a:buClrTx/>
          <a:buFontTx/>
          <a:buNone/>
          <a:defRPr b="0" dirty="0" smtClean="0">
            <a:solidFill>
              <a:schemeClr val="bg1"/>
            </a:solidFill>
            <a:latin typeface="Calibri" panose="020F0502020204030204" pitchFamily="34" charset="0"/>
          </a:defRPr>
        </a:defPPr>
      </a:lstStyle>
    </a:txDef>
  </a:objectDefaults>
  <a:extraClrSchemeLst>
    <a:extraClrScheme>
      <a:clrScheme name="Custom Design 1">
        <a:dk1>
          <a:srgbClr val="CDCDCF"/>
        </a:dk1>
        <a:lt1>
          <a:srgbClr val="FFFFFF"/>
        </a:lt1>
        <a:dk2>
          <a:srgbClr val="09003E"/>
        </a:dk2>
        <a:lt2>
          <a:srgbClr val="F2F23A"/>
        </a:lt2>
        <a:accent1>
          <a:srgbClr val="12AD2B"/>
        </a:accent1>
        <a:accent2>
          <a:srgbClr val="5AAACE"/>
        </a:accent2>
        <a:accent3>
          <a:srgbClr val="AAAAAF"/>
        </a:accent3>
        <a:accent4>
          <a:srgbClr val="DADADA"/>
        </a:accent4>
        <a:accent5>
          <a:srgbClr val="AAD3AC"/>
        </a:accent5>
        <a:accent6>
          <a:srgbClr val="519ABA"/>
        </a:accent6>
        <a:hlink>
          <a:srgbClr val="F6A108"/>
        </a:hlink>
        <a:folHlink>
          <a:srgbClr val="2B85B8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7_HTAA_Diabetes" id="{1367EE62-49C0-41AA-9F7D-AEA8A8F73D1D}" vid="{45DB6FF6-6200-4F3D-90FC-F48B64252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3CD9FE748C15409E60B5D7917F8343" ma:contentTypeVersion="13" ma:contentTypeDescription="Create a new document." ma:contentTypeScope="" ma:versionID="68c12c35edb17dcb833f112e3c84e402">
  <xsd:schema xmlns:xsd="http://www.w3.org/2001/XMLSchema" xmlns:xs="http://www.w3.org/2001/XMLSchema" xmlns:p="http://schemas.microsoft.com/office/2006/metadata/properties" xmlns:ns3="ed982a31-0886-4a97-899a-8895aad671ff" xmlns:ns4="ca1687d3-d056-4a66-ad65-56a414cc397a" targetNamespace="http://schemas.microsoft.com/office/2006/metadata/properties" ma:root="true" ma:fieldsID="db92efb6ead9d92a852eca02ad63a59f" ns3:_="" ns4:_="">
    <xsd:import namespace="ed982a31-0886-4a97-899a-8895aad671ff"/>
    <xsd:import namespace="ca1687d3-d056-4a66-ad65-56a414cc397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82a31-0886-4a97-899a-8895aad671f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1687d3-d056-4a66-ad65-56a414cc39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5FBD-9D6B-4A0E-B0C5-B6FAF0FF12B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a1687d3-d056-4a66-ad65-56a414cc397a"/>
    <ds:schemaRef ds:uri="ed982a31-0886-4a97-899a-8895aad671f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B55E2D2-D3C2-4F55-9331-376332E08E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3C21FA-D0A5-48C2-B998-6D05689837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82a31-0886-4a97-899a-8895aad671ff"/>
    <ds:schemaRef ds:uri="ca1687d3-d056-4a66-ad65-56a414cc39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27040</TotalTime>
  <Words>496</Words>
  <Application>Microsoft Macintosh PowerPoint</Application>
  <PresentationFormat>Panorámica</PresentationFormat>
  <Paragraphs>57</Paragraphs>
  <Slides>8</Slides>
  <Notes>5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BlinkMacSystemFont</vt:lpstr>
      <vt:lpstr>Calibri</vt:lpstr>
      <vt:lpstr>Open Sans</vt:lpstr>
      <vt:lpstr>Tekton Pro</vt:lpstr>
      <vt:lpstr>Wingdings</vt:lpstr>
      <vt:lpstr>2017_HTAA_Diabetes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COVID-19: Implications for Patients With CLL</dc:title>
  <dc:creator>Timothy Quill</dc:creator>
  <cp:lastModifiedBy>joaquin martinez</cp:lastModifiedBy>
  <cp:revision>412</cp:revision>
  <cp:lastPrinted>2021-11-09T10:22:12Z</cp:lastPrinted>
  <dcterms:created xsi:type="dcterms:W3CDTF">2020-06-06T15:21:25Z</dcterms:created>
  <dcterms:modified xsi:type="dcterms:W3CDTF">2021-11-15T20:18:46Z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0x010100013CD9FE748C15409E60B5D7917F8343</vt:lpwstr>
  </property>
  <property fmtid="{D5CDD505-2E9C-101B-9397-08002B2CF9AE}" pid="3" name="_dlc_DocIdItemGuid">
    <vt:lpwstr>ff818dd2-be03-4eb9-b647-3ba29358a87f</vt:lpwstr>
  </property>
</Properties>
</file>